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tion" id="{71EB08E0-3D34-4BEB-9B39-633BDF233B3C}">
          <p14:sldIdLst>
            <p14:sldId id="256"/>
            <p14:sldId id="257"/>
            <p14:sldId id="258"/>
            <p14:sldId id="259"/>
            <p14:sldId id="260"/>
          </p14:sldIdLst>
        </p14:section>
        <p14:section name="Fonds" id="{45B77BF4-4EB5-41E6-BCC2-8B5B74C754B4}">
          <p14:sldIdLst>
            <p14:sldId id="261"/>
            <p14:sldId id="26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A77BAA2-06A0-41DD-8790-10A8E690ADF7}" type="doc">
      <dgm:prSet loTypeId="urn:microsoft.com/office/officeart/2005/8/layout/radial1" loCatId="cycle" qsTypeId="urn:microsoft.com/office/officeart/2005/8/quickstyle/simple5" qsCatId="simple" csTypeId="urn:microsoft.com/office/officeart/2005/8/colors/colorful2" csCatId="colorful"/>
      <dgm:spPr/>
      <dgm:t>
        <a:bodyPr/>
        <a:lstStyle/>
        <a:p>
          <a:endParaRPr lang="fr-CA"/>
        </a:p>
      </dgm:t>
    </dgm:pt>
    <dgm:pt modelId="{878C0782-FF00-486B-9813-C281FBF90142}">
      <dgm:prSet/>
      <dgm:spPr/>
      <dgm:t>
        <a:bodyPr/>
        <a:lstStyle/>
        <a:p>
          <a:pPr rtl="0"/>
          <a:r>
            <a:rPr lang="fr-CA" dirty="0" smtClean="0"/>
            <a:t>Investissements</a:t>
          </a:r>
          <a:endParaRPr lang="fr-CA" dirty="0"/>
        </a:p>
      </dgm:t>
    </dgm:pt>
    <dgm:pt modelId="{7E5DDFA7-11A7-48F9-A03B-8826A7A9FBD8}" type="parTrans" cxnId="{96CE0539-A12D-46F9-A2BE-2FD04B794910}">
      <dgm:prSet/>
      <dgm:spPr/>
      <dgm:t>
        <a:bodyPr/>
        <a:lstStyle/>
        <a:p>
          <a:endParaRPr lang="fr-CA"/>
        </a:p>
      </dgm:t>
    </dgm:pt>
    <dgm:pt modelId="{C006E3A3-E366-444A-ADAC-BBED7D354956}" type="sibTrans" cxnId="{96CE0539-A12D-46F9-A2BE-2FD04B794910}">
      <dgm:prSet/>
      <dgm:spPr/>
      <dgm:t>
        <a:bodyPr/>
        <a:lstStyle/>
        <a:p>
          <a:endParaRPr lang="fr-CA"/>
        </a:p>
      </dgm:t>
    </dgm:pt>
    <dgm:pt modelId="{D61D8FAE-FE7E-44F8-A64C-9F1C1917963F}">
      <dgm:prSet/>
      <dgm:spPr/>
      <dgm:t>
        <a:bodyPr/>
        <a:lstStyle/>
        <a:p>
          <a:pPr rtl="0"/>
          <a:r>
            <a:rPr lang="fr-CA" dirty="0" smtClean="0"/>
            <a:t>Évaluer</a:t>
          </a:r>
          <a:endParaRPr lang="fr-CA" dirty="0"/>
        </a:p>
      </dgm:t>
    </dgm:pt>
    <dgm:pt modelId="{85827B8A-BC4F-4B2F-BA1C-E733646955F3}" type="parTrans" cxnId="{18B447D9-16E1-4DFD-8E03-894118D45179}">
      <dgm:prSet/>
      <dgm:spPr/>
      <dgm:t>
        <a:bodyPr/>
        <a:lstStyle/>
        <a:p>
          <a:endParaRPr lang="fr-CA" dirty="0"/>
        </a:p>
      </dgm:t>
    </dgm:pt>
    <dgm:pt modelId="{670C35B9-E423-4020-9AD6-AB1200940E1C}" type="sibTrans" cxnId="{18B447D9-16E1-4DFD-8E03-894118D45179}">
      <dgm:prSet/>
      <dgm:spPr/>
      <dgm:t>
        <a:bodyPr/>
        <a:lstStyle/>
        <a:p>
          <a:endParaRPr lang="fr-CA"/>
        </a:p>
      </dgm:t>
    </dgm:pt>
    <dgm:pt modelId="{AF21845E-8265-4883-801A-79E6845F43FC}">
      <dgm:prSet/>
      <dgm:spPr/>
      <dgm:t>
        <a:bodyPr/>
        <a:lstStyle/>
        <a:p>
          <a:pPr rtl="0"/>
          <a:r>
            <a:rPr lang="fr-CA" dirty="0" smtClean="0"/>
            <a:t>Formuler</a:t>
          </a:r>
          <a:endParaRPr lang="fr-CA" dirty="0"/>
        </a:p>
      </dgm:t>
    </dgm:pt>
    <dgm:pt modelId="{AB07A236-B8A4-4BE4-A12C-F6B7E3588604}" type="parTrans" cxnId="{98959ECE-34A3-4A3B-99A0-21B02E5A0483}">
      <dgm:prSet/>
      <dgm:spPr/>
      <dgm:t>
        <a:bodyPr/>
        <a:lstStyle/>
        <a:p>
          <a:endParaRPr lang="fr-CA" dirty="0"/>
        </a:p>
      </dgm:t>
    </dgm:pt>
    <dgm:pt modelId="{C2288F8F-3CEF-4CAF-8A40-BE726426A0CE}" type="sibTrans" cxnId="{98959ECE-34A3-4A3B-99A0-21B02E5A0483}">
      <dgm:prSet/>
      <dgm:spPr/>
      <dgm:t>
        <a:bodyPr/>
        <a:lstStyle/>
        <a:p>
          <a:endParaRPr lang="fr-CA"/>
        </a:p>
      </dgm:t>
    </dgm:pt>
    <dgm:pt modelId="{9F9F6F5C-C695-48A8-B10F-963B73E1F598}">
      <dgm:prSet/>
      <dgm:spPr/>
      <dgm:t>
        <a:bodyPr/>
        <a:lstStyle/>
        <a:p>
          <a:pPr rtl="0"/>
          <a:r>
            <a:rPr lang="fr-CA" dirty="0" smtClean="0"/>
            <a:t>Sélectionner</a:t>
          </a:r>
          <a:endParaRPr lang="fr-CA" dirty="0"/>
        </a:p>
      </dgm:t>
    </dgm:pt>
    <dgm:pt modelId="{201A4480-E986-4B49-9A05-A3007BB8EC9F}" type="parTrans" cxnId="{30CC7355-5F43-4D81-9385-C3196B8353BA}">
      <dgm:prSet/>
      <dgm:spPr/>
      <dgm:t>
        <a:bodyPr/>
        <a:lstStyle/>
        <a:p>
          <a:endParaRPr lang="fr-CA" dirty="0"/>
        </a:p>
      </dgm:t>
    </dgm:pt>
    <dgm:pt modelId="{090C090F-ADB8-41E7-8D64-3EAA44F3E4BB}" type="sibTrans" cxnId="{30CC7355-5F43-4D81-9385-C3196B8353BA}">
      <dgm:prSet/>
      <dgm:spPr/>
      <dgm:t>
        <a:bodyPr/>
        <a:lstStyle/>
        <a:p>
          <a:endParaRPr lang="fr-CA"/>
        </a:p>
      </dgm:t>
    </dgm:pt>
    <dgm:pt modelId="{CD6B2F25-CE8F-44ED-AD35-DCBE196830B6}">
      <dgm:prSet/>
      <dgm:spPr/>
      <dgm:t>
        <a:bodyPr/>
        <a:lstStyle/>
        <a:p>
          <a:pPr rtl="0"/>
          <a:r>
            <a:rPr lang="fr-CA" dirty="0" smtClean="0"/>
            <a:t>Assurer le suivi</a:t>
          </a:r>
          <a:endParaRPr lang="fr-CA" dirty="0"/>
        </a:p>
      </dgm:t>
    </dgm:pt>
    <dgm:pt modelId="{7753C514-2CC5-4997-8BB9-4C41382318F7}" type="parTrans" cxnId="{0E6C1987-3488-40A9-AB94-D20E76050681}">
      <dgm:prSet/>
      <dgm:spPr/>
      <dgm:t>
        <a:bodyPr/>
        <a:lstStyle/>
        <a:p>
          <a:endParaRPr lang="fr-CA" dirty="0"/>
        </a:p>
      </dgm:t>
    </dgm:pt>
    <dgm:pt modelId="{AF44C75B-BF58-4212-A4C1-F76DD18AB6CD}" type="sibTrans" cxnId="{0E6C1987-3488-40A9-AB94-D20E76050681}">
      <dgm:prSet/>
      <dgm:spPr/>
      <dgm:t>
        <a:bodyPr/>
        <a:lstStyle/>
        <a:p>
          <a:endParaRPr lang="fr-CA"/>
        </a:p>
      </dgm:t>
    </dgm:pt>
    <dgm:pt modelId="{C4D2F26F-62E2-4610-8728-4C4C6EA2A244}" type="pres">
      <dgm:prSet presAssocID="{4A77BAA2-06A0-41DD-8790-10A8E690ADF7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fr-CA"/>
        </a:p>
      </dgm:t>
    </dgm:pt>
    <dgm:pt modelId="{8165396A-AC71-4D4F-9671-9C3249C14CD6}" type="pres">
      <dgm:prSet presAssocID="{878C0782-FF00-486B-9813-C281FBF90142}" presName="centerShape" presStyleLbl="node0" presStyleIdx="0" presStyleCnt="1"/>
      <dgm:spPr/>
      <dgm:t>
        <a:bodyPr/>
        <a:lstStyle/>
        <a:p>
          <a:endParaRPr lang="fr-CA"/>
        </a:p>
      </dgm:t>
    </dgm:pt>
    <dgm:pt modelId="{C9B7050F-2DF3-4D9C-B5ED-0982E8C2DEF5}" type="pres">
      <dgm:prSet presAssocID="{85827B8A-BC4F-4B2F-BA1C-E733646955F3}" presName="Name9" presStyleLbl="parChTrans1D2" presStyleIdx="0" presStyleCnt="4"/>
      <dgm:spPr/>
      <dgm:t>
        <a:bodyPr/>
        <a:lstStyle/>
        <a:p>
          <a:endParaRPr lang="fr-CA"/>
        </a:p>
      </dgm:t>
    </dgm:pt>
    <dgm:pt modelId="{2602B52A-27F8-4215-AA68-6C43825B1951}" type="pres">
      <dgm:prSet presAssocID="{85827B8A-BC4F-4B2F-BA1C-E733646955F3}" presName="connTx" presStyleLbl="parChTrans1D2" presStyleIdx="0" presStyleCnt="4"/>
      <dgm:spPr/>
      <dgm:t>
        <a:bodyPr/>
        <a:lstStyle/>
        <a:p>
          <a:endParaRPr lang="fr-CA"/>
        </a:p>
      </dgm:t>
    </dgm:pt>
    <dgm:pt modelId="{614FF1C6-D734-40B4-AE41-65D74E98E86C}" type="pres">
      <dgm:prSet presAssocID="{D61D8FAE-FE7E-44F8-A64C-9F1C1917963F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fr-CA"/>
        </a:p>
      </dgm:t>
    </dgm:pt>
    <dgm:pt modelId="{BB7B0FC1-4247-412A-A7FF-009A3D551517}" type="pres">
      <dgm:prSet presAssocID="{AB07A236-B8A4-4BE4-A12C-F6B7E3588604}" presName="Name9" presStyleLbl="parChTrans1D2" presStyleIdx="1" presStyleCnt="4"/>
      <dgm:spPr/>
      <dgm:t>
        <a:bodyPr/>
        <a:lstStyle/>
        <a:p>
          <a:endParaRPr lang="fr-CA"/>
        </a:p>
      </dgm:t>
    </dgm:pt>
    <dgm:pt modelId="{41887151-F17A-4E9C-B48C-0160C32BBBFA}" type="pres">
      <dgm:prSet presAssocID="{AB07A236-B8A4-4BE4-A12C-F6B7E3588604}" presName="connTx" presStyleLbl="parChTrans1D2" presStyleIdx="1" presStyleCnt="4"/>
      <dgm:spPr/>
      <dgm:t>
        <a:bodyPr/>
        <a:lstStyle/>
        <a:p>
          <a:endParaRPr lang="fr-CA"/>
        </a:p>
      </dgm:t>
    </dgm:pt>
    <dgm:pt modelId="{EE03432D-EE42-476F-ADD6-A95AF4C6FC49}" type="pres">
      <dgm:prSet presAssocID="{AF21845E-8265-4883-801A-79E6845F43F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fr-CA"/>
        </a:p>
      </dgm:t>
    </dgm:pt>
    <dgm:pt modelId="{2DE722E0-73B8-4DC0-8AD7-2EE2B4F964F4}" type="pres">
      <dgm:prSet presAssocID="{201A4480-E986-4B49-9A05-A3007BB8EC9F}" presName="Name9" presStyleLbl="parChTrans1D2" presStyleIdx="2" presStyleCnt="4"/>
      <dgm:spPr/>
      <dgm:t>
        <a:bodyPr/>
        <a:lstStyle/>
        <a:p>
          <a:endParaRPr lang="fr-CA"/>
        </a:p>
      </dgm:t>
    </dgm:pt>
    <dgm:pt modelId="{33E572C3-8AF9-46B0-B244-A19F602DEB50}" type="pres">
      <dgm:prSet presAssocID="{201A4480-E986-4B49-9A05-A3007BB8EC9F}" presName="connTx" presStyleLbl="parChTrans1D2" presStyleIdx="2" presStyleCnt="4"/>
      <dgm:spPr/>
      <dgm:t>
        <a:bodyPr/>
        <a:lstStyle/>
        <a:p>
          <a:endParaRPr lang="fr-CA"/>
        </a:p>
      </dgm:t>
    </dgm:pt>
    <dgm:pt modelId="{220ADA3C-3DF7-4568-9D11-F259B6719A63}" type="pres">
      <dgm:prSet presAssocID="{9F9F6F5C-C695-48A8-B10F-963B73E1F598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CA"/>
        </a:p>
      </dgm:t>
    </dgm:pt>
    <dgm:pt modelId="{A44FBA99-EDE8-4991-8F19-C8F0C39F67E2}" type="pres">
      <dgm:prSet presAssocID="{7753C514-2CC5-4997-8BB9-4C41382318F7}" presName="Name9" presStyleLbl="parChTrans1D2" presStyleIdx="3" presStyleCnt="4"/>
      <dgm:spPr/>
      <dgm:t>
        <a:bodyPr/>
        <a:lstStyle/>
        <a:p>
          <a:endParaRPr lang="fr-CA"/>
        </a:p>
      </dgm:t>
    </dgm:pt>
    <dgm:pt modelId="{44A4ADF3-6532-4C5A-8AF1-846344333E56}" type="pres">
      <dgm:prSet presAssocID="{7753C514-2CC5-4997-8BB9-4C41382318F7}" presName="connTx" presStyleLbl="parChTrans1D2" presStyleIdx="3" presStyleCnt="4"/>
      <dgm:spPr/>
      <dgm:t>
        <a:bodyPr/>
        <a:lstStyle/>
        <a:p>
          <a:endParaRPr lang="fr-CA"/>
        </a:p>
      </dgm:t>
    </dgm:pt>
    <dgm:pt modelId="{C9036A67-82E9-4D89-A998-DE1086048131}" type="pres">
      <dgm:prSet presAssocID="{CD6B2F25-CE8F-44ED-AD35-DCBE196830B6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CA"/>
        </a:p>
      </dgm:t>
    </dgm:pt>
  </dgm:ptLst>
  <dgm:cxnLst>
    <dgm:cxn modelId="{98959ECE-34A3-4A3B-99A0-21B02E5A0483}" srcId="{878C0782-FF00-486B-9813-C281FBF90142}" destId="{AF21845E-8265-4883-801A-79E6845F43FC}" srcOrd="1" destOrd="0" parTransId="{AB07A236-B8A4-4BE4-A12C-F6B7E3588604}" sibTransId="{C2288F8F-3CEF-4CAF-8A40-BE726426A0CE}"/>
    <dgm:cxn modelId="{18B447D9-16E1-4DFD-8E03-894118D45179}" srcId="{878C0782-FF00-486B-9813-C281FBF90142}" destId="{D61D8FAE-FE7E-44F8-A64C-9F1C1917963F}" srcOrd="0" destOrd="0" parTransId="{85827B8A-BC4F-4B2F-BA1C-E733646955F3}" sibTransId="{670C35B9-E423-4020-9AD6-AB1200940E1C}"/>
    <dgm:cxn modelId="{9DCC52DE-CCFD-4EEC-986D-3FFD13CB8B41}" type="presOf" srcId="{AB07A236-B8A4-4BE4-A12C-F6B7E3588604}" destId="{BB7B0FC1-4247-412A-A7FF-009A3D551517}" srcOrd="0" destOrd="0" presId="urn:microsoft.com/office/officeart/2005/8/layout/radial1"/>
    <dgm:cxn modelId="{7751DC55-BDFB-49D1-98BB-9E0A263E5CA4}" type="presOf" srcId="{201A4480-E986-4B49-9A05-A3007BB8EC9F}" destId="{33E572C3-8AF9-46B0-B244-A19F602DEB50}" srcOrd="1" destOrd="0" presId="urn:microsoft.com/office/officeart/2005/8/layout/radial1"/>
    <dgm:cxn modelId="{D91822FF-88D9-4DA2-9BCF-4B60AC119159}" type="presOf" srcId="{85827B8A-BC4F-4B2F-BA1C-E733646955F3}" destId="{C9B7050F-2DF3-4D9C-B5ED-0982E8C2DEF5}" srcOrd="0" destOrd="0" presId="urn:microsoft.com/office/officeart/2005/8/layout/radial1"/>
    <dgm:cxn modelId="{1BD8F69B-1779-4498-A3E6-1A963A50B817}" type="presOf" srcId="{7753C514-2CC5-4997-8BB9-4C41382318F7}" destId="{A44FBA99-EDE8-4991-8F19-C8F0C39F67E2}" srcOrd="0" destOrd="0" presId="urn:microsoft.com/office/officeart/2005/8/layout/radial1"/>
    <dgm:cxn modelId="{7137B340-9DF9-4238-B83D-F47DD3449FB1}" type="presOf" srcId="{CD6B2F25-CE8F-44ED-AD35-DCBE196830B6}" destId="{C9036A67-82E9-4D89-A998-DE1086048131}" srcOrd="0" destOrd="0" presId="urn:microsoft.com/office/officeart/2005/8/layout/radial1"/>
    <dgm:cxn modelId="{3F1829C9-CFAE-44C7-862B-8A5F1D8117C6}" type="presOf" srcId="{9F9F6F5C-C695-48A8-B10F-963B73E1F598}" destId="{220ADA3C-3DF7-4568-9D11-F259B6719A63}" srcOrd="0" destOrd="0" presId="urn:microsoft.com/office/officeart/2005/8/layout/radial1"/>
    <dgm:cxn modelId="{3062A31D-D101-4D47-84C8-69D55C9AD6D5}" type="presOf" srcId="{AF21845E-8265-4883-801A-79E6845F43FC}" destId="{EE03432D-EE42-476F-ADD6-A95AF4C6FC49}" srcOrd="0" destOrd="0" presId="urn:microsoft.com/office/officeart/2005/8/layout/radial1"/>
    <dgm:cxn modelId="{2EF323A8-86BF-4DD4-A12B-E27A7A7AA750}" type="presOf" srcId="{AB07A236-B8A4-4BE4-A12C-F6B7E3588604}" destId="{41887151-F17A-4E9C-B48C-0160C32BBBFA}" srcOrd="1" destOrd="0" presId="urn:microsoft.com/office/officeart/2005/8/layout/radial1"/>
    <dgm:cxn modelId="{96CE0539-A12D-46F9-A2BE-2FD04B794910}" srcId="{4A77BAA2-06A0-41DD-8790-10A8E690ADF7}" destId="{878C0782-FF00-486B-9813-C281FBF90142}" srcOrd="0" destOrd="0" parTransId="{7E5DDFA7-11A7-48F9-A03B-8826A7A9FBD8}" sibTransId="{C006E3A3-E366-444A-ADAC-BBED7D354956}"/>
    <dgm:cxn modelId="{0E6C1987-3488-40A9-AB94-D20E76050681}" srcId="{878C0782-FF00-486B-9813-C281FBF90142}" destId="{CD6B2F25-CE8F-44ED-AD35-DCBE196830B6}" srcOrd="3" destOrd="0" parTransId="{7753C514-2CC5-4997-8BB9-4C41382318F7}" sibTransId="{AF44C75B-BF58-4212-A4C1-F76DD18AB6CD}"/>
    <dgm:cxn modelId="{C5E62945-A5FF-44DE-A97A-0B209AF21A85}" type="presOf" srcId="{D61D8FAE-FE7E-44F8-A64C-9F1C1917963F}" destId="{614FF1C6-D734-40B4-AE41-65D74E98E86C}" srcOrd="0" destOrd="0" presId="urn:microsoft.com/office/officeart/2005/8/layout/radial1"/>
    <dgm:cxn modelId="{4A53D2BF-5E3F-4184-A585-80F350F9C05F}" type="presOf" srcId="{4A77BAA2-06A0-41DD-8790-10A8E690ADF7}" destId="{C4D2F26F-62E2-4610-8728-4C4C6EA2A244}" srcOrd="0" destOrd="0" presId="urn:microsoft.com/office/officeart/2005/8/layout/radial1"/>
    <dgm:cxn modelId="{30CC7355-5F43-4D81-9385-C3196B8353BA}" srcId="{878C0782-FF00-486B-9813-C281FBF90142}" destId="{9F9F6F5C-C695-48A8-B10F-963B73E1F598}" srcOrd="2" destOrd="0" parTransId="{201A4480-E986-4B49-9A05-A3007BB8EC9F}" sibTransId="{090C090F-ADB8-41E7-8D64-3EAA44F3E4BB}"/>
    <dgm:cxn modelId="{29D4625F-46CE-4DC5-A896-0AFE3B0C2439}" type="presOf" srcId="{878C0782-FF00-486B-9813-C281FBF90142}" destId="{8165396A-AC71-4D4F-9671-9C3249C14CD6}" srcOrd="0" destOrd="0" presId="urn:microsoft.com/office/officeart/2005/8/layout/radial1"/>
    <dgm:cxn modelId="{5180E8F6-3ED8-4C05-AA94-BCF4BC542F15}" type="presOf" srcId="{85827B8A-BC4F-4B2F-BA1C-E733646955F3}" destId="{2602B52A-27F8-4215-AA68-6C43825B1951}" srcOrd="1" destOrd="0" presId="urn:microsoft.com/office/officeart/2005/8/layout/radial1"/>
    <dgm:cxn modelId="{577C8069-05A8-481D-9405-D6D1C1AF7F58}" type="presOf" srcId="{201A4480-E986-4B49-9A05-A3007BB8EC9F}" destId="{2DE722E0-73B8-4DC0-8AD7-2EE2B4F964F4}" srcOrd="0" destOrd="0" presId="urn:microsoft.com/office/officeart/2005/8/layout/radial1"/>
    <dgm:cxn modelId="{A857700E-DF79-48B9-A720-0031D0EE8337}" type="presOf" srcId="{7753C514-2CC5-4997-8BB9-4C41382318F7}" destId="{44A4ADF3-6532-4C5A-8AF1-846344333E56}" srcOrd="1" destOrd="0" presId="urn:microsoft.com/office/officeart/2005/8/layout/radial1"/>
    <dgm:cxn modelId="{9B110791-CA6B-4FEC-B5AB-97F22618EEDF}" type="presParOf" srcId="{C4D2F26F-62E2-4610-8728-4C4C6EA2A244}" destId="{8165396A-AC71-4D4F-9671-9C3249C14CD6}" srcOrd="0" destOrd="0" presId="urn:microsoft.com/office/officeart/2005/8/layout/radial1"/>
    <dgm:cxn modelId="{9E1401E3-5060-4BE8-B51F-C1A763133973}" type="presParOf" srcId="{C4D2F26F-62E2-4610-8728-4C4C6EA2A244}" destId="{C9B7050F-2DF3-4D9C-B5ED-0982E8C2DEF5}" srcOrd="1" destOrd="0" presId="urn:microsoft.com/office/officeart/2005/8/layout/radial1"/>
    <dgm:cxn modelId="{F4A6B011-82F6-42E9-87B4-D72FB84A9820}" type="presParOf" srcId="{C9B7050F-2DF3-4D9C-B5ED-0982E8C2DEF5}" destId="{2602B52A-27F8-4215-AA68-6C43825B1951}" srcOrd="0" destOrd="0" presId="urn:microsoft.com/office/officeart/2005/8/layout/radial1"/>
    <dgm:cxn modelId="{20692872-759A-4034-8D4D-BB3393D1FBD4}" type="presParOf" srcId="{C4D2F26F-62E2-4610-8728-4C4C6EA2A244}" destId="{614FF1C6-D734-40B4-AE41-65D74E98E86C}" srcOrd="2" destOrd="0" presId="urn:microsoft.com/office/officeart/2005/8/layout/radial1"/>
    <dgm:cxn modelId="{9F355F11-2626-4F30-88D0-478DD0407A14}" type="presParOf" srcId="{C4D2F26F-62E2-4610-8728-4C4C6EA2A244}" destId="{BB7B0FC1-4247-412A-A7FF-009A3D551517}" srcOrd="3" destOrd="0" presId="urn:microsoft.com/office/officeart/2005/8/layout/radial1"/>
    <dgm:cxn modelId="{97C535DB-35BB-49D1-A5B2-7B01851009FC}" type="presParOf" srcId="{BB7B0FC1-4247-412A-A7FF-009A3D551517}" destId="{41887151-F17A-4E9C-B48C-0160C32BBBFA}" srcOrd="0" destOrd="0" presId="urn:microsoft.com/office/officeart/2005/8/layout/radial1"/>
    <dgm:cxn modelId="{5519D973-9768-4C12-A023-1FC64688BEE3}" type="presParOf" srcId="{C4D2F26F-62E2-4610-8728-4C4C6EA2A244}" destId="{EE03432D-EE42-476F-ADD6-A95AF4C6FC49}" srcOrd="4" destOrd="0" presId="urn:microsoft.com/office/officeart/2005/8/layout/radial1"/>
    <dgm:cxn modelId="{E2CA114A-8DEC-4243-8D03-F4B30C035FA6}" type="presParOf" srcId="{C4D2F26F-62E2-4610-8728-4C4C6EA2A244}" destId="{2DE722E0-73B8-4DC0-8AD7-2EE2B4F964F4}" srcOrd="5" destOrd="0" presId="urn:microsoft.com/office/officeart/2005/8/layout/radial1"/>
    <dgm:cxn modelId="{2AE4FF8E-643C-41D5-BCF1-AA167C62CCD8}" type="presParOf" srcId="{2DE722E0-73B8-4DC0-8AD7-2EE2B4F964F4}" destId="{33E572C3-8AF9-46B0-B244-A19F602DEB50}" srcOrd="0" destOrd="0" presId="urn:microsoft.com/office/officeart/2005/8/layout/radial1"/>
    <dgm:cxn modelId="{3076046C-6E40-4A41-9C2D-4FCC620ECF9B}" type="presParOf" srcId="{C4D2F26F-62E2-4610-8728-4C4C6EA2A244}" destId="{220ADA3C-3DF7-4568-9D11-F259B6719A63}" srcOrd="6" destOrd="0" presId="urn:microsoft.com/office/officeart/2005/8/layout/radial1"/>
    <dgm:cxn modelId="{4F914DF2-F2C6-4DBE-907D-D26FB69CA2D0}" type="presParOf" srcId="{C4D2F26F-62E2-4610-8728-4C4C6EA2A244}" destId="{A44FBA99-EDE8-4991-8F19-C8F0C39F67E2}" srcOrd="7" destOrd="0" presId="urn:microsoft.com/office/officeart/2005/8/layout/radial1"/>
    <dgm:cxn modelId="{F00457D2-C2B2-4E5E-BFFF-C460D62E9F61}" type="presParOf" srcId="{A44FBA99-EDE8-4991-8F19-C8F0C39F67E2}" destId="{44A4ADF3-6532-4C5A-8AF1-846344333E56}" srcOrd="0" destOrd="0" presId="urn:microsoft.com/office/officeart/2005/8/layout/radial1"/>
    <dgm:cxn modelId="{E84B7C89-6D32-44BC-87F1-27791B2597A0}" type="presParOf" srcId="{C4D2F26F-62E2-4610-8728-4C4C6EA2A244}" destId="{C9036A67-82E9-4D89-A998-DE1086048131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65396A-AC71-4D4F-9671-9C3249C14CD6}">
      <dsp:nvSpPr>
        <dsp:cNvPr id="0" name=""/>
        <dsp:cNvSpPr/>
      </dsp:nvSpPr>
      <dsp:spPr>
        <a:xfrm>
          <a:off x="3256425" y="1656225"/>
          <a:ext cx="1259548" cy="1259548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22000"/>
                <a:satMod val="160000"/>
              </a:schemeClr>
              <a:schemeClr val="accent1">
                <a:hueOff val="0"/>
                <a:satOff val="0"/>
                <a:lumOff val="0"/>
                <a:alphaOff val="0"/>
                <a:shade val="45000"/>
                <a:satMod val="100000"/>
              </a:schemeClr>
            </a:duotone>
          </a:blip>
          <a:tile tx="0" ty="0" sx="65000" sy="65000" flip="none" algn="ctr"/>
        </a:blipFill>
        <a:ln>
          <a:noFill/>
        </a:ln>
        <a:effectLst>
          <a:outerShdw blurRad="50800" dist="50800" dir="5400000" algn="t" rotWithShape="0">
            <a:srgbClr val="000000">
              <a:alpha val="60000"/>
            </a:srgbClr>
          </a:outerShdw>
        </a:effectLst>
        <a:scene3d>
          <a:camera prst="isometricBottomUp" fov="0">
            <a:rot lat="0" lon="0" rev="0"/>
          </a:camera>
          <a:lightRig rig="soft" dir="b">
            <a:rot lat="0" lon="0" rev="9000000"/>
          </a:lightRig>
        </a:scene3d>
        <a:sp3d contourW="35000" prstMaterial="matte">
          <a:bevelT w="45000" h="38100" prst="convex"/>
          <a:contourClr>
            <a:schemeClr val="accent1">
              <a:hueOff val="0"/>
              <a:satOff val="0"/>
              <a:lumOff val="0"/>
              <a:alphaOff val="0"/>
              <a:tint val="10000"/>
              <a:satMod val="1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1200" kern="1200" dirty="0" smtClean="0"/>
            <a:t>Investissements</a:t>
          </a:r>
          <a:endParaRPr lang="fr-CA" sz="1200" kern="1200" dirty="0"/>
        </a:p>
      </dsp:txBody>
      <dsp:txXfrm>
        <a:off x="3440882" y="1840682"/>
        <a:ext cx="890634" cy="890634"/>
      </dsp:txXfrm>
    </dsp:sp>
    <dsp:sp modelId="{C9B7050F-2DF3-4D9C-B5ED-0982E8C2DEF5}">
      <dsp:nvSpPr>
        <dsp:cNvPr id="0" name=""/>
        <dsp:cNvSpPr/>
      </dsp:nvSpPr>
      <dsp:spPr>
        <a:xfrm rot="16200000">
          <a:off x="3696413" y="1451853"/>
          <a:ext cx="379573" cy="29169"/>
        </a:xfrm>
        <a:custGeom>
          <a:avLst/>
          <a:gdLst/>
          <a:ahLst/>
          <a:cxnLst/>
          <a:rect l="0" t="0" r="0" b="0"/>
          <a:pathLst>
            <a:path>
              <a:moveTo>
                <a:pt x="0" y="14584"/>
              </a:moveTo>
              <a:lnTo>
                <a:pt x="379573" y="14584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CA" sz="500" kern="1200" dirty="0"/>
        </a:p>
      </dsp:txBody>
      <dsp:txXfrm>
        <a:off x="3876710" y="1456949"/>
        <a:ext cx="18978" cy="18978"/>
      </dsp:txXfrm>
    </dsp:sp>
    <dsp:sp modelId="{614FF1C6-D734-40B4-AE41-65D74E98E86C}">
      <dsp:nvSpPr>
        <dsp:cNvPr id="0" name=""/>
        <dsp:cNvSpPr/>
      </dsp:nvSpPr>
      <dsp:spPr>
        <a:xfrm>
          <a:off x="3256425" y="17103"/>
          <a:ext cx="1259548" cy="1259548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22000"/>
                <a:satMod val="160000"/>
              </a:schemeClr>
              <a:schemeClr val="accent2">
                <a:hueOff val="0"/>
                <a:satOff val="0"/>
                <a:lumOff val="0"/>
                <a:alphaOff val="0"/>
                <a:shade val="45000"/>
                <a:satMod val="100000"/>
              </a:schemeClr>
            </a:duotone>
          </a:blip>
          <a:tile tx="0" ty="0" sx="65000" sy="65000" flip="none" algn="ctr"/>
        </a:blipFill>
        <a:ln>
          <a:noFill/>
        </a:ln>
        <a:effectLst>
          <a:outerShdw blurRad="50800" dist="50800" dir="5400000" algn="t" rotWithShape="0">
            <a:srgbClr val="000000">
              <a:alpha val="60000"/>
            </a:srgbClr>
          </a:outerShdw>
        </a:effectLst>
        <a:scene3d>
          <a:camera prst="isometricBottomUp" fov="0">
            <a:rot lat="0" lon="0" rev="0"/>
          </a:camera>
          <a:lightRig rig="soft" dir="b">
            <a:rot lat="0" lon="0" rev="9000000"/>
          </a:lightRig>
        </a:scene3d>
        <a:sp3d contourW="35000" prstMaterial="matte">
          <a:bevelT w="45000" h="38100" prst="convex"/>
          <a:contourClr>
            <a:schemeClr val="accent2">
              <a:hueOff val="0"/>
              <a:satOff val="0"/>
              <a:lumOff val="0"/>
              <a:alphaOff val="0"/>
              <a:tint val="10000"/>
              <a:satMod val="1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1500" kern="1200" dirty="0" smtClean="0"/>
            <a:t>Évaluer</a:t>
          </a:r>
          <a:endParaRPr lang="fr-CA" sz="1500" kern="1200" dirty="0"/>
        </a:p>
      </dsp:txBody>
      <dsp:txXfrm>
        <a:off x="3440882" y="201560"/>
        <a:ext cx="890634" cy="890634"/>
      </dsp:txXfrm>
    </dsp:sp>
    <dsp:sp modelId="{BB7B0FC1-4247-412A-A7FF-009A3D551517}">
      <dsp:nvSpPr>
        <dsp:cNvPr id="0" name=""/>
        <dsp:cNvSpPr/>
      </dsp:nvSpPr>
      <dsp:spPr>
        <a:xfrm>
          <a:off x="4515974" y="2271415"/>
          <a:ext cx="379573" cy="29169"/>
        </a:xfrm>
        <a:custGeom>
          <a:avLst/>
          <a:gdLst/>
          <a:ahLst/>
          <a:cxnLst/>
          <a:rect l="0" t="0" r="0" b="0"/>
          <a:pathLst>
            <a:path>
              <a:moveTo>
                <a:pt x="0" y="14584"/>
              </a:moveTo>
              <a:lnTo>
                <a:pt x="379573" y="14584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CA" sz="500" kern="1200" dirty="0"/>
        </a:p>
      </dsp:txBody>
      <dsp:txXfrm>
        <a:off x="4696271" y="2276510"/>
        <a:ext cx="18978" cy="18978"/>
      </dsp:txXfrm>
    </dsp:sp>
    <dsp:sp modelId="{EE03432D-EE42-476F-ADD6-A95AF4C6FC49}">
      <dsp:nvSpPr>
        <dsp:cNvPr id="0" name=""/>
        <dsp:cNvSpPr/>
      </dsp:nvSpPr>
      <dsp:spPr>
        <a:xfrm>
          <a:off x="4895547" y="1656225"/>
          <a:ext cx="1259548" cy="1259548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635930"/>
                <a:satOff val="-14509"/>
                <a:lumOff val="5360"/>
                <a:alphaOff val="0"/>
                <a:shade val="22000"/>
                <a:satMod val="160000"/>
              </a:schemeClr>
              <a:schemeClr val="accent2">
                <a:hueOff val="635930"/>
                <a:satOff val="-14509"/>
                <a:lumOff val="5360"/>
                <a:alphaOff val="0"/>
                <a:shade val="45000"/>
                <a:satMod val="100000"/>
              </a:schemeClr>
            </a:duotone>
          </a:blip>
          <a:tile tx="0" ty="0" sx="65000" sy="65000" flip="none" algn="ctr"/>
        </a:blipFill>
        <a:ln>
          <a:noFill/>
        </a:ln>
        <a:effectLst>
          <a:outerShdw blurRad="50800" dist="50800" dir="5400000" algn="t" rotWithShape="0">
            <a:srgbClr val="000000">
              <a:alpha val="60000"/>
            </a:srgbClr>
          </a:outerShdw>
        </a:effectLst>
        <a:scene3d>
          <a:camera prst="isometricBottomUp" fov="0">
            <a:rot lat="0" lon="0" rev="0"/>
          </a:camera>
          <a:lightRig rig="soft" dir="b">
            <a:rot lat="0" lon="0" rev="9000000"/>
          </a:lightRig>
        </a:scene3d>
        <a:sp3d contourW="35000" prstMaterial="matte">
          <a:bevelT w="45000" h="38100" prst="convex"/>
          <a:contourClr>
            <a:schemeClr val="accent2">
              <a:hueOff val="635930"/>
              <a:satOff val="-14509"/>
              <a:lumOff val="5360"/>
              <a:alphaOff val="0"/>
              <a:tint val="10000"/>
              <a:satMod val="1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1500" kern="1200" dirty="0" smtClean="0"/>
            <a:t>Formuler</a:t>
          </a:r>
          <a:endParaRPr lang="fr-CA" sz="1500" kern="1200" dirty="0"/>
        </a:p>
      </dsp:txBody>
      <dsp:txXfrm>
        <a:off x="5080004" y="1840682"/>
        <a:ext cx="890634" cy="890634"/>
      </dsp:txXfrm>
    </dsp:sp>
    <dsp:sp modelId="{2DE722E0-73B8-4DC0-8AD7-2EE2B4F964F4}">
      <dsp:nvSpPr>
        <dsp:cNvPr id="0" name=""/>
        <dsp:cNvSpPr/>
      </dsp:nvSpPr>
      <dsp:spPr>
        <a:xfrm rot="5400000">
          <a:off x="3696413" y="3090976"/>
          <a:ext cx="379573" cy="29169"/>
        </a:xfrm>
        <a:custGeom>
          <a:avLst/>
          <a:gdLst/>
          <a:ahLst/>
          <a:cxnLst/>
          <a:rect l="0" t="0" r="0" b="0"/>
          <a:pathLst>
            <a:path>
              <a:moveTo>
                <a:pt x="0" y="14584"/>
              </a:moveTo>
              <a:lnTo>
                <a:pt x="379573" y="14584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CA" sz="500" kern="1200" dirty="0"/>
        </a:p>
      </dsp:txBody>
      <dsp:txXfrm>
        <a:off x="3876710" y="3096071"/>
        <a:ext cx="18978" cy="18978"/>
      </dsp:txXfrm>
    </dsp:sp>
    <dsp:sp modelId="{220ADA3C-3DF7-4568-9D11-F259B6719A63}">
      <dsp:nvSpPr>
        <dsp:cNvPr id="0" name=""/>
        <dsp:cNvSpPr/>
      </dsp:nvSpPr>
      <dsp:spPr>
        <a:xfrm>
          <a:off x="3256425" y="3295347"/>
          <a:ext cx="1259548" cy="1259548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1271860"/>
                <a:satOff val="-29019"/>
                <a:lumOff val="10719"/>
                <a:alphaOff val="0"/>
                <a:shade val="22000"/>
                <a:satMod val="160000"/>
              </a:schemeClr>
              <a:schemeClr val="accent2">
                <a:hueOff val="1271860"/>
                <a:satOff val="-29019"/>
                <a:lumOff val="10719"/>
                <a:alphaOff val="0"/>
                <a:shade val="45000"/>
                <a:satMod val="100000"/>
              </a:schemeClr>
            </a:duotone>
          </a:blip>
          <a:tile tx="0" ty="0" sx="65000" sy="65000" flip="none" algn="ctr"/>
        </a:blipFill>
        <a:ln>
          <a:noFill/>
        </a:ln>
        <a:effectLst>
          <a:outerShdw blurRad="50800" dist="50800" dir="5400000" algn="t" rotWithShape="0">
            <a:srgbClr val="000000">
              <a:alpha val="60000"/>
            </a:srgbClr>
          </a:outerShdw>
        </a:effectLst>
        <a:scene3d>
          <a:camera prst="isometricBottomUp" fov="0">
            <a:rot lat="0" lon="0" rev="0"/>
          </a:camera>
          <a:lightRig rig="soft" dir="b">
            <a:rot lat="0" lon="0" rev="9000000"/>
          </a:lightRig>
        </a:scene3d>
        <a:sp3d contourW="35000" prstMaterial="matte">
          <a:bevelT w="45000" h="38100" prst="convex"/>
          <a:contourClr>
            <a:schemeClr val="accent2">
              <a:hueOff val="1271860"/>
              <a:satOff val="-29019"/>
              <a:lumOff val="10719"/>
              <a:alphaOff val="0"/>
              <a:tint val="10000"/>
              <a:satMod val="1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1500" kern="1200" dirty="0" smtClean="0"/>
            <a:t>Sélectionner</a:t>
          </a:r>
          <a:endParaRPr lang="fr-CA" sz="1500" kern="1200" dirty="0"/>
        </a:p>
      </dsp:txBody>
      <dsp:txXfrm>
        <a:off x="3440882" y="3479804"/>
        <a:ext cx="890634" cy="890634"/>
      </dsp:txXfrm>
    </dsp:sp>
    <dsp:sp modelId="{A44FBA99-EDE8-4991-8F19-C8F0C39F67E2}">
      <dsp:nvSpPr>
        <dsp:cNvPr id="0" name=""/>
        <dsp:cNvSpPr/>
      </dsp:nvSpPr>
      <dsp:spPr>
        <a:xfrm rot="10800000">
          <a:off x="2876852" y="2271415"/>
          <a:ext cx="379573" cy="29169"/>
        </a:xfrm>
        <a:custGeom>
          <a:avLst/>
          <a:gdLst/>
          <a:ahLst/>
          <a:cxnLst/>
          <a:rect l="0" t="0" r="0" b="0"/>
          <a:pathLst>
            <a:path>
              <a:moveTo>
                <a:pt x="0" y="14584"/>
              </a:moveTo>
              <a:lnTo>
                <a:pt x="379573" y="14584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CA" sz="500" kern="1200" dirty="0"/>
        </a:p>
      </dsp:txBody>
      <dsp:txXfrm rot="10800000">
        <a:off x="3057149" y="2276510"/>
        <a:ext cx="18978" cy="18978"/>
      </dsp:txXfrm>
    </dsp:sp>
    <dsp:sp modelId="{C9036A67-82E9-4D89-A998-DE1086048131}">
      <dsp:nvSpPr>
        <dsp:cNvPr id="0" name=""/>
        <dsp:cNvSpPr/>
      </dsp:nvSpPr>
      <dsp:spPr>
        <a:xfrm>
          <a:off x="1617303" y="1656225"/>
          <a:ext cx="1259548" cy="1259548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1907789"/>
                <a:satOff val="-43528"/>
                <a:lumOff val="16079"/>
                <a:alphaOff val="0"/>
                <a:shade val="22000"/>
                <a:satMod val="160000"/>
              </a:schemeClr>
              <a:schemeClr val="accent2">
                <a:hueOff val="1907789"/>
                <a:satOff val="-43528"/>
                <a:lumOff val="16079"/>
                <a:alphaOff val="0"/>
                <a:shade val="45000"/>
                <a:satMod val="100000"/>
              </a:schemeClr>
            </a:duotone>
          </a:blip>
          <a:tile tx="0" ty="0" sx="65000" sy="65000" flip="none" algn="ctr"/>
        </a:blipFill>
        <a:ln>
          <a:noFill/>
        </a:ln>
        <a:effectLst>
          <a:outerShdw blurRad="50800" dist="50800" dir="5400000" algn="t" rotWithShape="0">
            <a:srgbClr val="000000">
              <a:alpha val="60000"/>
            </a:srgbClr>
          </a:outerShdw>
        </a:effectLst>
        <a:scene3d>
          <a:camera prst="isometricBottomUp" fov="0">
            <a:rot lat="0" lon="0" rev="0"/>
          </a:camera>
          <a:lightRig rig="soft" dir="b">
            <a:rot lat="0" lon="0" rev="9000000"/>
          </a:lightRig>
        </a:scene3d>
        <a:sp3d contourW="35000" prstMaterial="matte">
          <a:bevelT w="45000" h="38100" prst="convex"/>
          <a:contourClr>
            <a:schemeClr val="accent2">
              <a:hueOff val="1907789"/>
              <a:satOff val="-43528"/>
              <a:lumOff val="16079"/>
              <a:alphaOff val="0"/>
              <a:tint val="10000"/>
              <a:satMod val="1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1500" kern="1200" dirty="0" smtClean="0"/>
            <a:t>Assurer le suivi</a:t>
          </a:r>
          <a:endParaRPr lang="fr-CA" sz="1500" kern="1200" dirty="0"/>
        </a:p>
      </dsp:txBody>
      <dsp:txXfrm>
        <a:off x="1801760" y="1840682"/>
        <a:ext cx="890634" cy="8906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9BDF3F-CB5A-4BCA-A3DE-772B53A845C5}" type="datetimeFigureOut">
              <a:rPr lang="fr-FR" smtClean="0"/>
              <a:t>22/03/2011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0082EE-2718-4D0A-A95F-EE7DB24EE388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45049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9111C2-A9BC-416F-B68F-8C7A10BDE711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9111C2-A9BC-416F-B68F-8C7A10BDE711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1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79111C2-A9BC-416F-B68F-8C7A10BDE711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13" name="Rectangle à coins arrondis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Modifiez le style des sous-titres du masque</a:t>
            </a:r>
            <a:endParaRPr kumimoji="0" lang="en-US"/>
          </a:p>
        </p:txBody>
      </p:sp>
      <p:sp>
        <p:nvSpPr>
          <p:cNvPr id="28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D8428-3480-4DF9-94B0-36266DBAF5C7}" type="datetime1">
              <a:rPr lang="fr-FR" smtClean="0"/>
              <a:t>22/03/2011</a:t>
            </a:fld>
            <a:endParaRPr lang="fr-FR" dirty="0"/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 dirty="0"/>
          </a:p>
        </p:txBody>
      </p:sp>
      <p:sp>
        <p:nvSpPr>
          <p:cNvPr id="29" name="Espace réservé du numéro de diapositive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273C8A7-FA80-450F-809A-C1793D350AFE}" type="slidenum">
              <a:rPr lang="fr-FR" smtClean="0"/>
              <a:t>‹N°›</a:t>
            </a:fld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B50FD-FD83-47E1-AB99-3D3DD0D633EE}" type="datetime1">
              <a:rPr lang="fr-FR" smtClean="0"/>
              <a:t>22/03/2011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3C8A7-FA80-450F-809A-C1793D350AFE}" type="slidenum">
              <a:rPr lang="fr-FR" smtClean="0"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F8416-9382-43FB-A81D-CE78D88DC364}" type="datetime1">
              <a:rPr lang="fr-FR" smtClean="0"/>
              <a:t>22/03/2011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3C8A7-FA80-450F-809A-C1793D350AFE}" type="slidenum">
              <a:rPr lang="fr-FR" smtClean="0"/>
              <a:t>‹N°›</a:t>
            </a:fld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18D6-F6D0-40FD-B16D-25034DE561D1}" type="datetime1">
              <a:rPr lang="fr-FR" smtClean="0"/>
              <a:t>22/03/2011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3C8A7-FA80-450F-809A-C1793D350AFE}" type="slidenum">
              <a:rPr lang="fr-FR" smtClean="0"/>
              <a:t>‹N°›</a:t>
            </a:fld>
            <a:endParaRPr lang="fr-FR" dirty="0"/>
          </a:p>
        </p:txBody>
      </p:sp>
      <p:sp>
        <p:nvSpPr>
          <p:cNvPr id="7" name="Espace réservé du tableau 6"/>
          <p:cNvSpPr>
            <a:spLocks noGrp="1"/>
          </p:cNvSpPr>
          <p:nvPr>
            <p:ph type="tbl" sz="quarter" idx="13"/>
          </p:nvPr>
        </p:nvSpPr>
        <p:spPr>
          <a:xfrm>
            <a:off x="251520" y="1628800"/>
            <a:ext cx="8712968" cy="4464496"/>
          </a:xfrm>
        </p:spPr>
        <p:txBody>
          <a:bodyPr/>
          <a:lstStyle/>
          <a:p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7407715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0C93E-F13C-450E-9FF0-B8B794F1FB88}" type="datetime1">
              <a:rPr lang="fr-FR" smtClean="0"/>
              <a:t>22/03/2011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3C8A7-FA80-450F-809A-C1793D350AFE}" type="slidenum">
              <a:rPr lang="fr-FR" smtClean="0"/>
              <a:t>‹N°›</a:t>
            </a:fld>
            <a:endParaRPr lang="fr-FR" dirty="0"/>
          </a:p>
        </p:txBody>
      </p:sp>
      <p:sp>
        <p:nvSpPr>
          <p:cNvPr id="8" name="Espace réservé du contenu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10" name="Rectangle à coins arrondis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EEED8-C4B4-4A48-BF85-71DE73E939A6}" type="datetime1">
              <a:rPr lang="fr-FR" smtClean="0"/>
              <a:t>22/03/2011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r>
              <a:rPr lang="fr-FR" smtClean="0"/>
              <a:t>Votre nom</a:t>
            </a:r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73C8A7-FA80-450F-809A-C1793D350AFE}" type="slidenum">
              <a:rPr lang="fr-FR" smtClean="0"/>
              <a:t>‹N°›</a:t>
            </a:fld>
            <a:endParaRPr lang="fr-FR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0DCB1-58F9-4A86-9063-B395E196D287}" type="datetime1">
              <a:rPr lang="fr-FR" smtClean="0"/>
              <a:t>22/03/2011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3C8A7-FA80-450F-809A-C1793D350AFE}" type="slidenum">
              <a:rPr lang="fr-FR" smtClean="0"/>
              <a:t>‹N°›</a:t>
            </a:fld>
            <a:endParaRPr lang="fr-FR" dirty="0"/>
          </a:p>
        </p:txBody>
      </p:sp>
      <p:sp>
        <p:nvSpPr>
          <p:cNvPr id="9" name="Espace réservé du contenu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1" name="Espace réservé du contenu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01100-4FB5-41A2-B156-2BC694CD9D1E}" type="datetime1">
              <a:rPr lang="fr-FR" smtClean="0"/>
              <a:t>22/03/2011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3C8A7-FA80-450F-809A-C1793D350AFE}" type="slidenum">
              <a:rPr lang="fr-FR" smtClean="0"/>
              <a:t>‹N°›</a:t>
            </a:fld>
            <a:endParaRPr lang="fr-FR" dirty="0"/>
          </a:p>
        </p:txBody>
      </p:sp>
      <p:sp>
        <p:nvSpPr>
          <p:cNvPr id="11" name="Espace réservé du contenu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3" name="Espace réservé du contenu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0076A-2474-4A8E-81C0-005B13B26214}" type="datetime1">
              <a:rPr lang="fr-FR" smtClean="0"/>
              <a:t>22/03/2011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3C8A7-FA80-450F-809A-C1793D350AFE}" type="slidenum">
              <a:rPr lang="fr-FR" smtClean="0"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7AC9A-4CDF-47C8-A9AF-F8E31BE0F1F2}" type="datetime1">
              <a:rPr lang="fr-FR" smtClean="0"/>
              <a:t>22/03/2011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3C8A7-FA80-450F-809A-C1793D350AFE}" type="slidenum">
              <a:rPr lang="fr-FR" smtClean="0"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9" name="Rectangle à coins arrondis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59C1C-0842-4D33-B13F-D2D1CA96444E}" type="datetime1">
              <a:rPr lang="fr-FR" smtClean="0"/>
              <a:t>22/03/2011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3C8A7-FA80-450F-809A-C1793D350AFE}" type="slidenum">
              <a:rPr lang="fr-FR" smtClean="0"/>
              <a:t>‹N°›</a:t>
            </a:fld>
            <a:endParaRPr lang="fr-FR" dirty="0"/>
          </a:p>
        </p:txBody>
      </p:sp>
      <p:sp>
        <p:nvSpPr>
          <p:cNvPr id="11" name="Espace réservé du contenu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948BF-9071-41FC-B244-2E8FD152F1D0}" type="datetime1">
              <a:rPr lang="fr-FR" smtClean="0"/>
              <a:t>22/03/2011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r>
              <a:rPr lang="fr-FR" smtClean="0"/>
              <a:t>Votre nom</a:t>
            </a: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73C8A7-FA80-450F-809A-C1793D350AFE}" type="slidenum">
              <a:rPr lang="fr-FR" smtClean="0"/>
              <a:t>‹N°›</a:t>
            </a:fld>
            <a:endParaRPr lang="fr-FR" dirty="0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dirty="0" smtClean="0"/>
              <a:t>Cliquez sur l'icône pour ajouter une image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8" name="Rectangle à coins arrondis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fr-FR" smtClean="0"/>
              <a:t>Modifiez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E7860B4-02ED-4FAB-A3A8-1E257CB90317}" type="datetime1">
              <a:rPr lang="fr-FR" smtClean="0"/>
              <a:t>22/03/2011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Votre nom</a:t>
            </a:r>
            <a:endParaRPr lang="fr-FR" dirty="0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73C8A7-FA80-450F-809A-C1793D350AFE}" type="slidenum">
              <a:rPr lang="fr-FR" smtClean="0"/>
              <a:t>‹N°›</a:t>
            </a:fld>
            <a:endParaRPr lang="fr-F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ln/>
        </p:spPr>
        <p:txBody>
          <a:bodyPr lIns="92075" tIns="46038" rIns="92075" bIns="46038"/>
          <a:lstStyle/>
          <a:p>
            <a:r>
              <a:rPr lang="fr-CA" dirty="0" smtClean="0"/>
              <a:t>Placements JB</a:t>
            </a:r>
            <a:endParaRPr lang="fr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A00D-3579-487D-9CE4-821CAA22B036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772816"/>
            <a:ext cx="7772400" cy="1440160"/>
          </a:xfrm>
          <a:noFill/>
          <a:ln/>
        </p:spPr>
        <p:txBody>
          <a:bodyPr lIns="92075" tIns="46038" rIns="92075" bIns="46038">
            <a:normAutofit fontScale="90000"/>
          </a:bodyPr>
          <a:lstStyle/>
          <a:p>
            <a:r>
              <a:rPr lang="fr-CA" dirty="0" smtClean="0"/>
              <a:t>Investissements</a:t>
            </a:r>
            <a:br>
              <a:rPr lang="fr-CA" dirty="0" smtClean="0"/>
            </a:br>
            <a:r>
              <a:rPr lang="fr-CA" dirty="0" smtClean="0"/>
              <a:t>pour les PME</a:t>
            </a:r>
            <a:br>
              <a:rPr lang="fr-CA" dirty="0" smtClean="0"/>
            </a:br>
            <a:endParaRPr lang="fr-CA" dirty="0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 dirty="0"/>
          </a:p>
        </p:txBody>
      </p:sp>
    </p:spTree>
  </p:cSld>
  <p:clrMapOvr>
    <a:masterClrMapping/>
  </p:clrMapOvr>
  <p:transition advTm="5000">
    <p:checke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Placements JB</a:t>
            </a:r>
            <a:endParaRPr lang="fr-CA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A00D-3579-487D-9CE4-821CAA22B036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fr-CA" dirty="0" smtClean="0"/>
              <a:t>Firme indépendante</a:t>
            </a:r>
          </a:p>
          <a:p>
            <a:r>
              <a:rPr lang="fr-CA" dirty="0" smtClean="0"/>
              <a:t>25 années d’expérience</a:t>
            </a:r>
          </a:p>
          <a:p>
            <a:r>
              <a:rPr lang="fr-CA" dirty="0" smtClean="0"/>
              <a:t>Approche client</a:t>
            </a:r>
          </a:p>
          <a:p>
            <a:r>
              <a:rPr lang="fr-CA" dirty="0" smtClean="0"/>
              <a:t>Processus d’investissement quantitatif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 dirty="0"/>
          </a:p>
        </p:txBody>
      </p:sp>
    </p:spTree>
  </p:cSld>
  <p:clrMapOvr>
    <a:masterClrMapping/>
  </p:clrMapOvr>
  <p:transition advTm="5000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250" autoRev="1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" dur="250" autoRev="1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" dur="250" autoRev="1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50" autoRev="1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250" autoRev="1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1" dur="250" autoRev="1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2" dur="250" autoRev="1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250" autoRev="1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50" autoRev="1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8" dur="250" autoRev="1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" dur="250" autoRev="1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autoRev="1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Survol</a:t>
            </a:r>
            <a:endParaRPr lang="fr-CA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A00D-3579-487D-9CE4-821CAA22B036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5698976" cy="4525963"/>
          </a:xfrm>
        </p:spPr>
        <p:txBody>
          <a:bodyPr/>
          <a:lstStyle/>
          <a:p>
            <a:r>
              <a:rPr lang="fr-CA" dirty="0" smtClean="0"/>
              <a:t>Processus et caractéristiques des placements</a:t>
            </a:r>
          </a:p>
          <a:p>
            <a:r>
              <a:rPr lang="fr-CA" dirty="0" smtClean="0"/>
              <a:t>Examen de l’investissement</a:t>
            </a:r>
          </a:p>
          <a:p>
            <a:pPr lvl="1"/>
            <a:r>
              <a:rPr lang="fr-CA" dirty="0" smtClean="0"/>
              <a:t>Évaluer la situation financière</a:t>
            </a:r>
          </a:p>
          <a:p>
            <a:pPr lvl="1"/>
            <a:r>
              <a:rPr lang="fr-CA" dirty="0" smtClean="0"/>
              <a:t>Établir un profil</a:t>
            </a:r>
          </a:p>
          <a:p>
            <a:r>
              <a:rPr lang="fr-CA" dirty="0" smtClean="0"/>
              <a:t>Stratégie d’investissement</a:t>
            </a:r>
          </a:p>
          <a:p>
            <a:pPr lvl="1"/>
            <a:r>
              <a:rPr lang="fr-CA" dirty="0" smtClean="0"/>
              <a:t>Choix des placements</a:t>
            </a:r>
          </a:p>
          <a:p>
            <a:pPr lvl="1"/>
            <a:r>
              <a:rPr lang="fr-CA" dirty="0" smtClean="0"/>
              <a:t>Suivi et rapport</a:t>
            </a:r>
            <a:endParaRPr lang="fr-CA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auto">
          <a:xfrm rot="16200000">
            <a:off x="6443986" y="5250314"/>
            <a:ext cx="942261" cy="1044050"/>
          </a:xfrm>
          <a:prstGeom prst="homePlate">
            <a:avLst>
              <a:gd name="adj" fmla="val 33333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12700" cap="sq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lIns="82550" tIns="41275" rIns="82550" bIns="41275" numCol="1" anchor="ctr" anchorCtr="0" compatLnSpc="1">
            <a:prstTxWarp prst="textNoShape">
              <a:avLst/>
            </a:prstTxWarp>
          </a:bodyPr>
          <a:lstStyle/>
          <a:p>
            <a:pPr algn="ctr" defTabSz="739775"/>
            <a:r>
              <a:rPr kumimoji="1" lang="fr-CA" sz="2000" dirty="0" smtClean="0">
                <a:solidFill>
                  <a:srgbClr val="000000"/>
                </a:solidFill>
              </a:rPr>
              <a:t>Échéance</a:t>
            </a:r>
            <a:endParaRPr kumimoji="1" lang="fr-CA" sz="2000" dirty="0">
              <a:solidFill>
                <a:srgbClr val="000000"/>
              </a:solidFill>
            </a:endParaRP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 rot="10800000">
            <a:off x="7631967" y="4142920"/>
            <a:ext cx="1044050" cy="942263"/>
          </a:xfrm>
          <a:prstGeom prst="homePlate">
            <a:avLst>
              <a:gd name="adj" fmla="val 33333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12700" cap="sq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lIns="82550" tIns="41275" rIns="82550" bIns="41275" numCol="1" anchor="ctr" anchorCtr="0" compatLnSpc="1">
            <a:prstTxWarp prst="textNoShape">
              <a:avLst/>
            </a:prstTxWarp>
          </a:bodyPr>
          <a:lstStyle/>
          <a:p>
            <a:pPr algn="ctr" defTabSz="739775"/>
            <a:r>
              <a:rPr kumimoji="1" lang="fr-CA" sz="2000" dirty="0" smtClean="0">
                <a:solidFill>
                  <a:srgbClr val="000000"/>
                </a:solidFill>
              </a:rPr>
              <a:t>Qualité</a:t>
            </a:r>
            <a:endParaRPr kumimoji="1" lang="fr-CA" sz="2000" dirty="0">
              <a:solidFill>
                <a:srgbClr val="000000"/>
              </a:solidFill>
            </a:endParaRPr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auto">
          <a:xfrm rot="10800000" flipH="1">
            <a:off x="5076057" y="4142920"/>
            <a:ext cx="1044050" cy="942263"/>
          </a:xfrm>
          <a:prstGeom prst="homePlate">
            <a:avLst>
              <a:gd name="adj" fmla="val 33333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12700" cap="sq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lIns="82550" tIns="41275" rIns="82550" bIns="41275" numCol="1" anchor="ctr" anchorCtr="0" compatLnSpc="1">
            <a:prstTxWarp prst="textNoShape">
              <a:avLst/>
            </a:prstTxWarp>
          </a:bodyPr>
          <a:lstStyle/>
          <a:p>
            <a:pPr algn="ctr" defTabSz="739775"/>
            <a:r>
              <a:rPr kumimoji="1" lang="fr-CA" sz="2000" dirty="0" smtClean="0">
                <a:solidFill>
                  <a:srgbClr val="000000"/>
                </a:solidFill>
              </a:rPr>
              <a:t>Secteur</a:t>
            </a:r>
            <a:endParaRPr kumimoji="1" lang="fr-CA" sz="2000" dirty="0">
              <a:solidFill>
                <a:srgbClr val="000000"/>
              </a:solidFill>
            </a:endParaRP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 rot="16200000">
            <a:off x="6321691" y="3928241"/>
            <a:ext cx="1130380" cy="1387496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12700" cap="sq" algn="ctr">
            <a:solidFill>
              <a:schemeClr val="tx1"/>
            </a:solidFill>
            <a:round/>
            <a:headEnd/>
            <a:tailEnd/>
          </a:ln>
          <a:effectLst/>
        </p:spPr>
        <p:txBody>
          <a:bodyPr vert="eaVert" wrap="none" lIns="82550" tIns="41275" rIns="82550" bIns="41275" numCol="1" anchor="ctr" anchorCtr="0" compatLnSpc="1">
            <a:prstTxWarp prst="textNoShape">
              <a:avLst/>
            </a:prstTxWarp>
          </a:bodyPr>
          <a:lstStyle/>
          <a:p>
            <a:pPr algn="ctr" defTabSz="739775"/>
            <a:r>
              <a:rPr kumimoji="1" lang="fr-CA" sz="2000" dirty="0" smtClean="0">
                <a:solidFill>
                  <a:srgbClr val="000000"/>
                </a:solidFill>
              </a:rPr>
              <a:t>Achat/Vente</a:t>
            </a:r>
            <a:endParaRPr kumimoji="1" lang="fr-CA" sz="2000" dirty="0">
              <a:solidFill>
                <a:srgbClr val="000000"/>
              </a:solidFill>
            </a:endParaRP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 rot="16200000" flipH="1">
            <a:off x="6495216" y="2928950"/>
            <a:ext cx="839800" cy="1168411"/>
          </a:xfrm>
          <a:prstGeom prst="homePlate">
            <a:avLst>
              <a:gd name="adj" fmla="val 33333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12700" cap="sq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lIns="82550" tIns="41275" rIns="82550" bIns="41275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fr-CA" sz="2000" dirty="0" smtClean="0">
                <a:solidFill>
                  <a:srgbClr val="000000"/>
                </a:solidFill>
              </a:rPr>
              <a:t>Placement</a:t>
            </a:r>
            <a:endParaRPr lang="fr-CA" sz="2000" dirty="0">
              <a:solidFill>
                <a:srgbClr val="000000"/>
              </a:solidFill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 dirty="0"/>
          </a:p>
        </p:txBody>
      </p:sp>
    </p:spTree>
  </p:cSld>
  <p:clrMapOvr>
    <a:masterClrMapping/>
  </p:clrMapOvr>
  <p:transition advClick="0" advTm="15000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Stratégie de base</a:t>
            </a:r>
            <a:endParaRPr lang="fr-CA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A00D-3579-487D-9CE4-821CAA22B036}" type="slidenum">
              <a:rPr lang="en-US" smtClean="0"/>
              <a:pPr/>
              <a:t>4</a:t>
            </a:fld>
            <a:endParaRPr lang="en-US" dirty="0"/>
          </a:p>
        </p:txBody>
      </p:sp>
      <p:graphicFrame>
        <p:nvGraphicFramePr>
          <p:cNvPr id="2" name="Espace réservé du contenu 1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388282201"/>
              </p:ext>
            </p:extLst>
          </p:nvPr>
        </p:nvGraphicFramePr>
        <p:xfrm>
          <a:off x="914400" y="1447800"/>
          <a:ext cx="77724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 dirty="0"/>
          </a:p>
        </p:txBody>
      </p:sp>
    </p:spTree>
  </p:cSld>
  <p:clrMapOvr>
    <a:masterClrMapping/>
  </p:clrMapOvr>
  <p:transition advClick="0" advTm="15000">
    <p:checke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Examen de la situation</a:t>
            </a:r>
            <a:endParaRPr lang="fr-CA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A00D-3579-487D-9CE4-821CAA22B036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5050904" cy="4525963"/>
          </a:xfrm>
        </p:spPr>
        <p:txBody>
          <a:bodyPr/>
          <a:lstStyle/>
          <a:p>
            <a:r>
              <a:rPr lang="fr-CA" dirty="0" smtClean="0"/>
              <a:t>Situation financière actuelle</a:t>
            </a:r>
          </a:p>
          <a:p>
            <a:pPr lvl="1"/>
            <a:r>
              <a:rPr lang="fr-CA" dirty="0" smtClean="0"/>
              <a:t>Réévaluer les attentes</a:t>
            </a:r>
          </a:p>
          <a:p>
            <a:pPr lvl="1"/>
            <a:r>
              <a:rPr lang="fr-CA" dirty="0" smtClean="0"/>
              <a:t>Établir les objectifs</a:t>
            </a:r>
          </a:p>
          <a:p>
            <a:r>
              <a:rPr lang="fr-CA" dirty="0" smtClean="0"/>
              <a:t>Établir un profil</a:t>
            </a:r>
          </a:p>
          <a:p>
            <a:pPr lvl="1"/>
            <a:r>
              <a:rPr lang="fr-CA" dirty="0" smtClean="0"/>
              <a:t>Établir la répartition </a:t>
            </a:r>
            <a:br>
              <a:rPr lang="fr-CA" dirty="0" smtClean="0"/>
            </a:br>
            <a:r>
              <a:rPr lang="fr-CA" dirty="0" smtClean="0"/>
              <a:t>des actifs</a:t>
            </a:r>
          </a:p>
          <a:p>
            <a:r>
              <a:rPr lang="fr-CA" dirty="0" smtClean="0"/>
              <a:t>Choix du secteur</a:t>
            </a:r>
          </a:p>
          <a:p>
            <a:pPr lvl="1"/>
            <a:r>
              <a:rPr lang="fr-CA" dirty="0" smtClean="0"/>
              <a:t>Risque</a:t>
            </a:r>
          </a:p>
          <a:p>
            <a:pPr lvl="1"/>
            <a:r>
              <a:rPr lang="fr-CA" dirty="0" smtClean="0"/>
              <a:t>Stabilité et croissance</a:t>
            </a:r>
            <a:endParaRPr lang="fr-CA" sz="28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7" name="Picture 11" descr="BS00294_[1]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5813442" y="2698740"/>
            <a:ext cx="2358841" cy="1516158"/>
          </a:xfrm>
        </p:spPr>
      </p:pic>
      <p:pic>
        <p:nvPicPr>
          <p:cNvPr id="9" name="Picture 2" descr="C:\Users\Beta Machine\AppData\Local\Microsoft\Windows\Temporary Internet Files\Content.IE5\PRVRR7XX\MP900309182[1]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32040" y="2565400"/>
            <a:ext cx="3657600" cy="2449513"/>
          </a:xfrm>
        </p:spPr>
      </p:pic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 dirty="0"/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A" dirty="0" smtClean="0"/>
              <a:t>Fonds de retraite publics</a:t>
            </a:r>
            <a:endParaRPr lang="fr-CA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A00D-3579-487D-9CE4-821CAA22B036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10351" name="Group 111"/>
          <p:cNvGraphicFramePr>
            <a:graphicFrameLocks noGrp="1"/>
          </p:cNvGraphicFramePr>
          <p:nvPr>
            <p:ph type="tbl" sz="quarter" idx="13"/>
            <p:extLst>
              <p:ext uri="{D42A27DB-BD31-4B8C-83A1-F6EECF244321}">
                <p14:modId xmlns:p14="http://schemas.microsoft.com/office/powerpoint/2010/main" val="2062298080"/>
              </p:ext>
            </p:extLst>
          </p:nvPr>
        </p:nvGraphicFramePr>
        <p:xfrm>
          <a:off x="250825" y="1628775"/>
          <a:ext cx="8713787" cy="4610105"/>
        </p:xfrm>
        <a:graphic>
          <a:graphicData uri="http://schemas.openxmlformats.org/drawingml/2006/table">
            <a:tbl>
              <a:tblPr>
                <a:tableStyleId>{7DF18680-E054-41AD-8BC1-D1AEF772440D}</a:tableStyleId>
              </a:tblPr>
              <a:tblGrid>
                <a:gridCol w="1104285"/>
                <a:gridCol w="2231435"/>
                <a:gridCol w="2087471"/>
                <a:gridCol w="1727563"/>
                <a:gridCol w="1563033"/>
              </a:tblGrid>
              <a:tr h="11731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fr-CA" sz="2400" b="1" i="0" u="none" strike="noStrike" cap="none" spc="0" normalizeH="0" baseline="0" noProof="0" dirty="0" smtClean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  <a:latin typeface="Times New Roman" pitchFamily="18" charset="0"/>
                      </a:endParaRPr>
                    </a:p>
                  </a:txBody>
                  <a:tcPr marL="89830" marR="89830" anchor="ctr" horzOverflow="overflow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400" b="1" u="none" strike="noStrike" cap="none" spc="0" normalizeH="0" baseline="0" noProof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accent1">
                              <a:satMod val="200000"/>
                              <a:tint val="3000"/>
                            </a:schemeClr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Admissibilité</a:t>
                      </a:r>
                      <a:endParaRPr kumimoji="0" lang="fr-CA" sz="2400" b="1" i="0" u="none" strike="noStrike" cap="none" spc="0" normalizeH="0" baseline="0" noProof="0" dirty="0" smtClean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  <a:latin typeface="Times New Roman" pitchFamily="18" charset="0"/>
                      </a:endParaRPr>
                    </a:p>
                  </a:txBody>
                  <a:tcPr marL="89830" marR="89830" anchor="ctr" horzOverflow="overflow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400" b="1" u="none" strike="noStrike" cap="none" spc="0" normalizeH="0" baseline="0" noProof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accent1">
                              <a:satMod val="200000"/>
                              <a:tint val="3000"/>
                            </a:schemeClr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Contributions annuelles</a:t>
                      </a:r>
                      <a:endParaRPr kumimoji="0" lang="fr-CA" sz="2400" b="1" i="0" u="none" strike="noStrike" cap="none" spc="0" normalizeH="0" baseline="0" noProof="0" dirty="0" smtClean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  <a:latin typeface="Times New Roman" pitchFamily="18" charset="0"/>
                      </a:endParaRPr>
                    </a:p>
                  </a:txBody>
                  <a:tcPr marL="89830" marR="89830" anchor="ctr" horzOverflow="overflow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400" b="1" u="none" strike="noStrike" cap="none" spc="0" normalizeH="0" baseline="0" noProof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accent1">
                              <a:satMod val="200000"/>
                              <a:tint val="3000"/>
                            </a:schemeClr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Répartition</a:t>
                      </a:r>
                      <a:endParaRPr kumimoji="0" lang="fr-CA" sz="2400" b="1" i="0" u="none" strike="noStrike" cap="none" spc="0" normalizeH="0" baseline="0" noProof="0" dirty="0" smtClean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  <a:latin typeface="Times New Roman" pitchFamily="18" charset="0"/>
                      </a:endParaRPr>
                    </a:p>
                  </a:txBody>
                  <a:tcPr marL="89830" marR="89830" anchor="ctr" horzOverflow="overflow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400" b="1" u="none" strike="noStrike" cap="none" spc="0" normalizeH="0" baseline="0" noProof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accent1">
                              <a:satMod val="200000"/>
                              <a:tint val="3000"/>
                            </a:schemeClr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Impôt</a:t>
                      </a:r>
                      <a:endParaRPr kumimoji="0" lang="fr-CA" sz="2400" b="1" i="0" u="none" strike="noStrike" cap="none" spc="0" normalizeH="0" baseline="0" noProof="0" dirty="0" smtClean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  <a:latin typeface="Times New Roman" pitchFamily="18" charset="0"/>
                      </a:endParaRPr>
                    </a:p>
                  </a:txBody>
                  <a:tcPr marL="89830" marR="89830" anchor="ctr" horzOverflow="overflow">
                    <a:solidFill>
                      <a:schemeClr val="accent1"/>
                    </a:solidFill>
                  </a:tcPr>
                </a:tc>
              </a:tr>
              <a:tr h="1976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400" u="none" strike="noStrike" cap="none" normalizeH="0" baseline="0" noProof="0" dirty="0" smtClean="0"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ROTH</a:t>
                      </a:r>
                      <a:endParaRPr kumimoji="0" lang="fr-CA" sz="2400" b="1" i="0" u="none" strike="noStrike" cap="none" normalizeH="0" baseline="0" noProof="0" dirty="0" smtClean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marL="89830" marR="89830" anchor="ctr" horzOverflow="overflow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000" u="none" strike="noStrike" cap="none" normalizeH="0" baseline="0" noProof="0" dirty="0" smtClean="0">
                          <a:effectLst/>
                        </a:rPr>
                        <a:t>Tous</a:t>
                      </a:r>
                      <a:br>
                        <a:rPr kumimoji="0" lang="fr-CA" sz="2000" u="none" strike="noStrike" cap="none" normalizeH="0" baseline="0" noProof="0" dirty="0" smtClean="0">
                          <a:effectLst/>
                        </a:rPr>
                      </a:br>
                      <a:r>
                        <a:rPr kumimoji="0" lang="fr-CA" sz="2000" u="none" strike="noStrike" cap="none" normalizeH="0" baseline="0" noProof="0" dirty="0" smtClean="0">
                          <a:effectLst/>
                        </a:rPr>
                        <a:t>Célibataire: </a:t>
                      </a:r>
                      <a:br>
                        <a:rPr kumimoji="0" lang="fr-CA" sz="2000" u="none" strike="noStrike" cap="none" normalizeH="0" baseline="0" noProof="0" dirty="0" smtClean="0">
                          <a:effectLst/>
                        </a:rPr>
                      </a:br>
                      <a:r>
                        <a:rPr kumimoji="0" lang="fr-CA" sz="2000" u="none" strike="noStrike" cap="none" normalizeH="0" baseline="0" noProof="0" dirty="0" smtClean="0">
                          <a:effectLst/>
                        </a:rPr>
                        <a:t>            </a:t>
                      </a:r>
                      <a:r>
                        <a:rPr kumimoji="0" lang="fr-CA" sz="2000" u="none" strike="noStrike" kern="1100" cap="none" normalizeH="0" baseline="0" noProof="0" dirty="0" smtClean="0">
                          <a:effectLst/>
                        </a:rPr>
                        <a:t>100 000 $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fr-CA" sz="2000" u="none" strike="noStrike" cap="none" normalizeH="0" baseline="0" noProof="0" dirty="0" smtClean="0"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000" u="none" strike="noStrike" cap="none" normalizeH="0" baseline="0" noProof="0" dirty="0" smtClean="0">
                          <a:effectLst/>
                        </a:rPr>
                        <a:t>Marié: 166 000 $</a:t>
                      </a:r>
                      <a:endParaRPr kumimoji="0" lang="fr-CA" sz="2000" b="0" i="0" u="none" strike="noStrike" cap="none" normalizeH="0" baseline="0" noProof="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07" marR="91407" horzOverflow="overflow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000" u="none" strike="noStrike" cap="none" normalizeH="0" baseline="0" noProof="0" dirty="0" smtClean="0">
                          <a:effectLst/>
                        </a:rPr>
                        <a:t>Maximum</a:t>
                      </a:r>
                      <a:br>
                        <a:rPr kumimoji="0" lang="fr-CA" sz="2000" u="none" strike="noStrike" cap="none" normalizeH="0" baseline="0" noProof="0" dirty="0" smtClean="0">
                          <a:effectLst/>
                        </a:rPr>
                      </a:br>
                      <a:r>
                        <a:rPr kumimoji="0" lang="fr-CA" sz="2000" u="none" strike="noStrike" cap="none" normalizeH="0" baseline="0" noProof="0" dirty="0" smtClean="0">
                          <a:effectLst/>
                        </a:rPr>
                        <a:t>Célibataire: 5000$</a:t>
                      </a:r>
                      <a:br>
                        <a:rPr kumimoji="0" lang="fr-CA" sz="2000" u="none" strike="noStrike" cap="none" normalizeH="0" baseline="0" noProof="0" dirty="0" smtClean="0">
                          <a:effectLst/>
                        </a:rPr>
                      </a:br>
                      <a:endParaRPr kumimoji="0" lang="fr-CA" sz="2000" u="none" strike="noStrike" cap="none" normalizeH="0" baseline="0" noProof="0" dirty="0" smtClean="0"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000" u="none" strike="noStrike" cap="none" normalizeH="0" baseline="0" noProof="0" dirty="0" smtClean="0">
                          <a:effectLst/>
                        </a:rPr>
                        <a:t>Marié: 10 000 $</a:t>
                      </a:r>
                      <a:endParaRPr kumimoji="0" lang="fr-CA" sz="2000" b="0" i="0" u="none" strike="noStrike" cap="none" normalizeH="0" baseline="0" noProof="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07" marR="91407" horzOverflow="overflow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000" u="none" strike="noStrike" cap="none" normalizeH="0" baseline="0" noProof="0" dirty="0" smtClean="0">
                          <a:effectLst/>
                        </a:rPr>
                        <a:t>Pas d’exigences d’âge après 59½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000" u="none" strike="noStrike" cap="none" normalizeH="0" baseline="0" noProof="0" dirty="0" smtClean="0">
                          <a:effectLst/>
                        </a:rPr>
                        <a:t>Montant forfaitaire ou rentes</a:t>
                      </a:r>
                      <a:endParaRPr kumimoji="0" lang="fr-CA" sz="2000" b="0" i="0" u="none" strike="noStrike" cap="none" normalizeH="0" baseline="0" noProof="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07" marR="91407" horzOverflow="overflow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000" u="none" strike="noStrike" cap="none" normalizeH="0" baseline="0" noProof="0" dirty="0" smtClean="0">
                          <a:effectLst/>
                        </a:rPr>
                        <a:t>Pas d’impôt après 59 ½</a:t>
                      </a:r>
                      <a:br>
                        <a:rPr kumimoji="0" lang="fr-CA" sz="2000" u="none" strike="noStrike" cap="none" normalizeH="0" baseline="0" noProof="0" dirty="0" smtClean="0">
                          <a:effectLst/>
                        </a:rPr>
                      </a:br>
                      <a:endParaRPr kumimoji="0" lang="fr-CA" sz="2000" u="none" strike="noStrike" cap="none" normalizeH="0" baseline="0" noProof="0" dirty="0" smtClean="0"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000" u="none" strike="noStrike" cap="none" normalizeH="0" baseline="0" noProof="0" dirty="0" smtClean="0">
                          <a:effectLst/>
                        </a:rPr>
                        <a:t>Pénalité avant </a:t>
                      </a:r>
                      <a:br>
                        <a:rPr kumimoji="0" lang="fr-CA" sz="2000" u="none" strike="noStrike" cap="none" normalizeH="0" baseline="0" noProof="0" dirty="0" smtClean="0">
                          <a:effectLst/>
                        </a:rPr>
                      </a:br>
                      <a:r>
                        <a:rPr kumimoji="0" lang="fr-CA" sz="2000" u="none" strike="noStrike" cap="none" normalizeH="0" baseline="0" noProof="0" dirty="0" smtClean="0">
                          <a:effectLst/>
                        </a:rPr>
                        <a:t>59 ½</a:t>
                      </a:r>
                      <a:endParaRPr kumimoji="0" lang="fr-CA" sz="2000" b="0" i="0" u="none" strike="noStrike" cap="none" normalizeH="0" baseline="0" noProof="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07" marR="91407" horzOverflow="overflow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460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400" u="none" strike="noStrike" cap="none" normalizeH="0" baseline="0" noProof="0" dirty="0" smtClean="0"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IRA</a:t>
                      </a:r>
                      <a:endParaRPr kumimoji="0" lang="fr-CA" sz="2400" b="1" i="0" u="none" strike="noStrike" cap="none" normalizeH="0" baseline="0" noProof="0" dirty="0" smtClean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marL="89830" marR="89830" anchor="ctr" horzOverflow="overflow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000" u="none" strike="noStrike" cap="none" normalizeH="0" baseline="0" noProof="0" dirty="0" smtClean="0">
                          <a:effectLst/>
                        </a:rPr>
                        <a:t>Tous</a:t>
                      </a:r>
                      <a:endParaRPr kumimoji="0" lang="fr-CA" sz="2000" b="0" i="0" u="none" strike="noStrike" cap="none" normalizeH="0" baseline="0" noProof="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07" marR="91407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000" u="none" strike="noStrike" cap="none" normalizeH="0" baseline="0" noProof="0" dirty="0" smtClean="0">
                          <a:effectLst/>
                        </a:rPr>
                        <a:t>Moins de 5 000 $</a:t>
                      </a:r>
                      <a:br>
                        <a:rPr kumimoji="0" lang="fr-CA" sz="2000" u="none" strike="noStrike" cap="none" normalizeH="0" baseline="0" noProof="0" dirty="0" smtClean="0">
                          <a:effectLst/>
                        </a:rPr>
                      </a:br>
                      <a:r>
                        <a:rPr kumimoji="0" lang="fr-CA" sz="2000" u="none" strike="noStrike" cap="none" normalizeH="0" baseline="0" noProof="0" dirty="0" smtClean="0">
                          <a:effectLst/>
                        </a:rPr>
                        <a:t>ou 60% du revenu gagné</a:t>
                      </a:r>
                      <a:endParaRPr kumimoji="0" lang="fr-CA" sz="2000" b="0" i="0" u="none" strike="noStrike" cap="none" normalizeH="0" baseline="0" noProof="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07" marR="91407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000" u="none" strike="noStrike" cap="none" normalizeH="0" baseline="0" noProof="0" dirty="0" smtClean="0">
                          <a:effectLst/>
                        </a:rPr>
                        <a:t>70 ½ ans exigés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000" u="none" strike="noStrike" cap="none" normalizeH="0" baseline="0" noProof="0" dirty="0" smtClean="0">
                          <a:effectLst/>
                        </a:rPr>
                        <a:t>Montant forfaitaire ou rentes</a:t>
                      </a:r>
                      <a:endParaRPr kumimoji="0" lang="fr-CA" sz="2000" b="0" i="0" u="none" strike="noStrike" cap="none" normalizeH="0" baseline="0" noProof="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07" marR="91407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000" u="none" strike="noStrike" cap="none" normalizeH="0" baseline="0" noProof="0" dirty="0" smtClean="0">
                          <a:effectLst/>
                        </a:rPr>
                        <a:t>L’impôt s’applique</a:t>
                      </a:r>
                      <a:endParaRPr kumimoji="0" lang="fr-CA" sz="2000" b="0" i="0" u="none" strike="noStrike" cap="none" normalizeH="0" baseline="0" noProof="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07" marR="91407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 dirty="0"/>
          </a:p>
        </p:txBody>
      </p:sp>
    </p:spTree>
  </p:cSld>
  <p:clrMapOvr>
    <a:masterClrMapping/>
  </p:clrMapOvr>
  <p:transition advClick="0" advTm="15000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Autres fonds de retraite</a:t>
            </a:r>
            <a:endParaRPr lang="fr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A00D-3579-487D-9CE4-821CAA22B036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type="tbl" sz="quarter" idx="13"/>
            <p:extLst>
              <p:ext uri="{D42A27DB-BD31-4B8C-83A1-F6EECF244321}">
                <p14:modId xmlns:p14="http://schemas.microsoft.com/office/powerpoint/2010/main" val="2306822709"/>
              </p:ext>
            </p:extLst>
          </p:nvPr>
        </p:nvGraphicFramePr>
        <p:xfrm>
          <a:off x="250825" y="1628775"/>
          <a:ext cx="8713070" cy="41157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880"/>
                <a:gridCol w="1907604"/>
                <a:gridCol w="2167358"/>
                <a:gridCol w="1949510"/>
                <a:gridCol w="1535718"/>
              </a:tblGrid>
              <a:tr h="892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fr-CA" sz="2400" b="1" i="0" u="none" strike="noStrike" cap="none" normalizeH="0" baseline="0" noProof="0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marL="92822" marR="92822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200" b="1" i="0" u="none" strike="noStrike" cap="none" normalizeH="0" baseline="0" noProof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Admissibilité</a:t>
                      </a:r>
                    </a:p>
                  </a:txBody>
                  <a:tcPr marL="92822" marR="92822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200" b="1" i="0" u="none" strike="noStrike" cap="none" normalizeH="0" baseline="0" noProof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Contributions annuelles</a:t>
                      </a:r>
                    </a:p>
                  </a:txBody>
                  <a:tcPr marL="92822" marR="92822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200" b="1" i="0" u="none" strike="noStrike" cap="none" normalizeH="0" baseline="0" noProof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Type de contribution</a:t>
                      </a:r>
                    </a:p>
                  </a:txBody>
                  <a:tcPr marL="92822" marR="92822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200" b="1" i="0" u="none" strike="noStrike" cap="none" normalizeH="0" baseline="0" noProof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Impôt</a:t>
                      </a:r>
                    </a:p>
                  </a:txBody>
                  <a:tcPr marL="92822" marR="92822" anchor="ctr" horzOverflow="overflow"/>
                </a:tc>
              </a:tr>
              <a:tr h="19125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400" b="1" i="0" u="none" strike="noStrike" cap="none" normalizeH="0" baseline="0" noProof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Keogh</a:t>
                      </a:r>
                    </a:p>
                  </a:txBody>
                  <a:tcPr marL="92822" marR="92822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000" b="0" i="0" u="none" strike="noStrike" cap="none" normalizeH="0" baseline="0" noProof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Travailleurs autonomes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000" b="0" i="0" u="none" strike="noStrike" cap="none" normalizeH="0" baseline="0" noProof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Propriétaires uniques</a:t>
                      </a:r>
                    </a:p>
                  </a:txBody>
                  <a:tcPr marL="92822" marR="9282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000" b="0" i="0" u="none" strike="noStrike" cap="none" normalizeH="0" baseline="0" noProof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Maximum :</a:t>
                      </a:r>
                      <a:br>
                        <a:rPr kumimoji="0" lang="fr-CA" sz="2000" b="0" i="0" u="none" strike="noStrike" cap="none" normalizeH="0" baseline="0" noProof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</a:br>
                      <a:r>
                        <a:rPr kumimoji="0" lang="fr-CA" sz="2000" b="0" i="0" u="none" strike="noStrike" cap="none" normalizeH="0" baseline="0" noProof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40 000$ ou 25% de l’indemnité d’employé</a:t>
                      </a:r>
                    </a:p>
                  </a:txBody>
                  <a:tcPr marL="92822" marR="9282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000" b="0" i="0" u="none" strike="noStrike" cap="none" normalizeH="0" baseline="0" noProof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Selon le Plan d’employeur en 2 parties, avant impôt</a:t>
                      </a:r>
                    </a:p>
                  </a:txBody>
                  <a:tcPr marL="92822" marR="9282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000" b="0" i="0" u="none" strike="noStrike" cap="none" normalizeH="0" baseline="0" noProof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L’impôt s’applique</a:t>
                      </a:r>
                    </a:p>
                  </a:txBody>
                  <a:tcPr marL="92822" marR="92822" horzOverflow="overflow"/>
                </a:tc>
              </a:tr>
              <a:tr h="11839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400" b="1" i="0" u="none" strike="noStrike" cap="none" normalizeH="0" baseline="0" noProof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SEP-</a:t>
                      </a:r>
                      <a:br>
                        <a:rPr kumimoji="0" lang="fr-CA" sz="2400" b="1" i="0" u="none" strike="noStrike" cap="none" normalizeH="0" baseline="0" noProof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</a:br>
                      <a:r>
                        <a:rPr kumimoji="0" lang="fr-CA" sz="2400" b="1" i="0" u="none" strike="noStrike" cap="none" normalizeH="0" baseline="0" noProof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IRA</a:t>
                      </a:r>
                    </a:p>
                  </a:txBody>
                  <a:tcPr marL="92822" marR="92822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000" b="0" i="0" u="none" strike="noStrike" cap="none" normalizeH="0" baseline="0" noProof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Employés réguliers</a:t>
                      </a:r>
                    </a:p>
                  </a:txBody>
                  <a:tcPr marL="92822" marR="9282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000" b="0" i="0" u="none" strike="noStrike" cap="none" normalizeH="0" baseline="0" noProof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Maximum :</a:t>
                      </a:r>
                      <a:br>
                        <a:rPr kumimoji="0" lang="fr-CA" sz="2000" b="0" i="0" u="none" strike="noStrike" cap="none" normalizeH="0" baseline="0" noProof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</a:br>
                      <a:r>
                        <a:rPr kumimoji="0" lang="fr-CA" sz="2000" b="0" i="0" u="none" strike="noStrike" cap="none" normalizeH="0" baseline="0" noProof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40 000$ ou 25% de l’indemnité d’employé</a:t>
                      </a:r>
                    </a:p>
                  </a:txBody>
                  <a:tcPr marL="92822" marR="9282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000" b="0" i="0" u="none" strike="noStrike" cap="none" normalizeH="0" baseline="0" noProof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Selon le plan de l’employeur, avant impôt</a:t>
                      </a:r>
                    </a:p>
                  </a:txBody>
                  <a:tcPr marL="92822" marR="9282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000" b="0" i="0" u="none" strike="noStrike" cap="none" normalizeH="0" baseline="0" noProof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L’impôt s’applique</a:t>
                      </a:r>
                    </a:p>
                  </a:txBody>
                  <a:tcPr marL="92822" marR="92822" horzOverflow="overflow"/>
                </a:tc>
              </a:tr>
            </a:tbl>
          </a:graphicData>
        </a:graphic>
      </p:graphicFrame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25176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5000">
        <p:checker dir="vert"/>
      </p:transition>
    </mc:Choice>
    <mc:Fallback>
      <p:transition spd="slow" advClick="0" advTm="15000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pitaux">
  <a:themeElements>
    <a:clrScheme name="Capitaux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Capitaux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apitaux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168</TotalTime>
  <Words>186</Words>
  <Application>Microsoft Office PowerPoint</Application>
  <PresentationFormat>Affichage à l'écran (4:3)</PresentationFormat>
  <Paragraphs>89</Paragraphs>
  <Slides>7</Slides>
  <Notes>3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8" baseType="lpstr">
      <vt:lpstr>Capitaux</vt:lpstr>
      <vt:lpstr>Investissements pour les PME </vt:lpstr>
      <vt:lpstr>Placements JB</vt:lpstr>
      <vt:lpstr>Survol</vt:lpstr>
      <vt:lpstr>Stratégie de base</vt:lpstr>
      <vt:lpstr>Examen de la situation</vt:lpstr>
      <vt:lpstr>Fonds de retraite publics</vt:lpstr>
      <vt:lpstr>Autres fonds de retraite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Investissements pour les PME </dc:title>
  <dc:creator>M. Simond</dc:creator>
  <cp:lastModifiedBy>Michèle Simond</cp:lastModifiedBy>
  <cp:revision>26</cp:revision>
  <dcterms:created xsi:type="dcterms:W3CDTF">2007-04-22T20:55:54Z</dcterms:created>
  <dcterms:modified xsi:type="dcterms:W3CDTF">2011-03-22T17:35:18Z</dcterms:modified>
</cp:coreProperties>
</file>